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71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4A3F-C127-42F8-A7E4-3E7217DD564E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33A00D-D21F-4B3B-9423-E2D66F09E5F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4A3F-C127-42F8-A7E4-3E7217DD564E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A00D-D21F-4B3B-9423-E2D66F09E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4A3F-C127-42F8-A7E4-3E7217DD564E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A00D-D21F-4B3B-9423-E2D66F09E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4A3F-C127-42F8-A7E4-3E7217DD564E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33A00D-D21F-4B3B-9423-E2D66F09E5F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4A3F-C127-42F8-A7E4-3E7217DD564E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33A00D-D21F-4B3B-9423-E2D66F09E5F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4A3F-C127-42F8-A7E4-3E7217DD564E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33A00D-D21F-4B3B-9423-E2D66F09E5F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4A3F-C127-42F8-A7E4-3E7217DD564E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33A00D-D21F-4B3B-9423-E2D66F09E5F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4A3F-C127-42F8-A7E4-3E7217DD564E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33A00D-D21F-4B3B-9423-E2D66F09E5F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4A3F-C127-42F8-A7E4-3E7217DD564E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33A00D-D21F-4B3B-9423-E2D66F09E5F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4A3F-C127-42F8-A7E4-3E7217DD564E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33A00D-D21F-4B3B-9423-E2D66F09E5F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4A3F-C127-42F8-A7E4-3E7217DD564E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33A00D-D21F-4B3B-9423-E2D66F09E5F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DA54A3F-C127-42F8-A7E4-3E7217DD564E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C33A00D-D21F-4B3B-9423-E2D66F09E5F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10.jp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204864"/>
            <a:ext cx="8568952" cy="878954"/>
          </a:xfrm>
        </p:spPr>
        <p:txBody>
          <a:bodyPr/>
          <a:lstStyle/>
          <a:p>
            <a:r>
              <a:rPr lang="ru-RU" dirty="0" smtClean="0"/>
              <a:t>Здоровый образ 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356992"/>
            <a:ext cx="6172200" cy="6858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Режим труда  и отдыха, хороший сон – составляющие здорового образа жизни</a:t>
            </a: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44408" y="6350193"/>
            <a:ext cx="575851" cy="3911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013176"/>
            <a:ext cx="1932806" cy="193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07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692696"/>
            <a:ext cx="8136904" cy="367240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данный момент многие люди употребляют вредные вещества (курят сигареты, пьют алкоголь, употребляют наркотики и т.д.), все это очень плохо сказывается на их организме, т.к. из-за никотина в сигаретах страдают легкие, из-за алкоголя страдают почки, и все это приводит к большим последствиям, которые могут привести к летальному исходу.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68952" cy="914400"/>
          </a:xfrm>
        </p:spPr>
        <p:txBody>
          <a:bodyPr/>
          <a:lstStyle/>
          <a:p>
            <a:pPr algn="ctr"/>
            <a:r>
              <a:rPr lang="ru-RU" dirty="0" smtClean="0"/>
              <a:t>Употребление вредных веществ.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84984"/>
            <a:ext cx="6067772" cy="3273402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323528" y="6093296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073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136904" cy="6102679"/>
          </a:xfrm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323528" y="6135494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226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836712"/>
            <a:ext cx="7992888" cy="2887215"/>
          </a:xfrm>
        </p:spPr>
        <p:txBody>
          <a:bodyPr/>
          <a:lstStyle/>
          <a:p>
            <a:r>
              <a:rPr lang="ru-RU" dirty="0">
                <a:effectLst/>
              </a:rPr>
              <a:t>Закаливание — испытанное средство укрепления </a:t>
            </a:r>
            <a:r>
              <a:rPr lang="ru-RU" dirty="0" smtClean="0">
                <a:effectLst/>
              </a:rPr>
              <a:t>здоровья. </a:t>
            </a:r>
            <a:r>
              <a:rPr lang="ru-RU" dirty="0">
                <a:effectLst/>
              </a:rPr>
              <a:t>В основе закаливающих процедур лежит многократное воздействие тепла, охлаждения и солнечных лучей. При этом у человека постепенно вырабатывается адаптация к внешней среде.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543800" cy="914400"/>
          </a:xfrm>
        </p:spPr>
        <p:txBody>
          <a:bodyPr/>
          <a:lstStyle/>
          <a:p>
            <a:r>
              <a:rPr lang="ru-RU" dirty="0"/>
              <a:t>Закаливание организма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924944"/>
            <a:ext cx="4962128" cy="3721596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323528" y="6093296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22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84784"/>
            <a:ext cx="4608512" cy="4968552"/>
          </a:xfrm>
        </p:spPr>
        <p:txBody>
          <a:bodyPr/>
          <a:lstStyle/>
          <a:p>
            <a:r>
              <a:rPr lang="ru-RU" dirty="0" smtClean="0"/>
              <a:t>Спорт является, достаточно мощным, безлекарственным средством профилактики заболеваний человека, оказывающий огромное влияние на его здоровье. Оно, здоровье, являясь бесценным достоянием любого человека и в целом всего общества, способствует выполнению основных жизненных задач и планов, помогает преодолевать трудности и обеспечивает людям долгую, активную и радостную жизнь.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43800" cy="914400"/>
          </a:xfrm>
        </p:spPr>
        <p:txBody>
          <a:bodyPr/>
          <a:lstStyle/>
          <a:p>
            <a:r>
              <a:rPr lang="ru-RU" dirty="0" smtClean="0"/>
              <a:t>Занятие спортом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909964"/>
            <a:ext cx="1948036" cy="19480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0895">
            <a:off x="7319071" y="263723"/>
            <a:ext cx="1328539" cy="282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59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268760"/>
            <a:ext cx="6096000" cy="3657599"/>
          </a:xfrm>
        </p:spPr>
        <p:txBody>
          <a:bodyPr>
            <a:normAutofit/>
          </a:bodyPr>
          <a:lstStyle/>
          <a:p>
            <a:pPr lvl="0"/>
            <a:r>
              <a:rPr lang="ru-RU" sz="2400" b="1" dirty="0">
                <a:effectLst/>
              </a:rPr>
              <a:t>Здоровый образ жизни – это…</a:t>
            </a:r>
            <a:endParaRPr lang="ru-RU" sz="2400" dirty="0">
              <a:effectLst/>
            </a:endParaRPr>
          </a:p>
          <a:p>
            <a:pPr marL="18288" indent="0">
              <a:buNone/>
            </a:pPr>
            <a:r>
              <a:rPr lang="ru-RU" sz="1600" dirty="0" smtClean="0">
                <a:effectLst/>
              </a:rPr>
              <a:t>     а</a:t>
            </a:r>
            <a:r>
              <a:rPr lang="ru-RU" sz="1600" dirty="0">
                <a:effectLst/>
              </a:rPr>
              <a:t>) мировоззрение человека, которое складывается из знаний о здоровье;</a:t>
            </a:r>
          </a:p>
          <a:p>
            <a:pPr marL="18288" indent="0">
              <a:buNone/>
            </a:pPr>
            <a:r>
              <a:rPr lang="ru-RU" sz="1600" dirty="0" smtClean="0">
                <a:effectLst/>
              </a:rPr>
              <a:t>     б</a:t>
            </a:r>
            <a:r>
              <a:rPr lang="ru-RU" sz="1600" dirty="0">
                <a:effectLst/>
              </a:rPr>
              <a:t>) индивидуальная система поведения человека, направленная на сохранение </a:t>
            </a:r>
            <a:r>
              <a:rPr lang="ru-RU" sz="1600" dirty="0" smtClean="0">
                <a:effectLst/>
              </a:rPr>
              <a:t>и </a:t>
            </a:r>
            <a:r>
              <a:rPr lang="ru-RU" sz="1600" dirty="0">
                <a:effectLst/>
              </a:rPr>
              <a:t>укрепление здоровья;</a:t>
            </a:r>
          </a:p>
          <a:p>
            <a:pPr marL="18288" indent="0">
              <a:buNone/>
            </a:pPr>
            <a:r>
              <a:rPr lang="ru-RU" sz="1600" dirty="0" smtClean="0">
                <a:effectLst/>
              </a:rPr>
              <a:t>     в</a:t>
            </a:r>
            <a:r>
              <a:rPr lang="ru-RU" sz="1600" dirty="0">
                <a:effectLst/>
              </a:rPr>
              <a:t>) система жизнедеятельности человека, в </a:t>
            </a:r>
            <a:r>
              <a:rPr lang="ru-RU" sz="1600" dirty="0" smtClean="0">
                <a:effectLst/>
              </a:rPr>
              <a:t>которой главным </a:t>
            </a:r>
            <a:r>
              <a:rPr lang="ru-RU" sz="1600" dirty="0">
                <a:effectLst/>
              </a:rPr>
              <a:t>является диетическое </a:t>
            </a:r>
            <a:r>
              <a:rPr lang="ru-RU" sz="1600" dirty="0" smtClean="0">
                <a:effectLst/>
              </a:rPr>
              <a:t>питание</a:t>
            </a:r>
            <a:r>
              <a:rPr lang="ru-RU" sz="1600" dirty="0">
                <a:effectLst/>
              </a:rPr>
              <a:t>, отказ от курения и алкоголя;</a:t>
            </a:r>
          </a:p>
          <a:p>
            <a:pPr marL="18288" indent="0">
              <a:buNone/>
            </a:pPr>
            <a:r>
              <a:rPr lang="ru-RU" sz="1600" dirty="0" smtClean="0">
                <a:effectLst/>
              </a:rPr>
              <a:t>     г</a:t>
            </a:r>
            <a:r>
              <a:rPr lang="ru-RU" sz="1600" dirty="0">
                <a:effectLst/>
              </a:rPr>
              <a:t>) систематическое выполнение физических упражнений.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Тесты</a:t>
            </a:r>
            <a:endParaRPr lang="ru-RU" dirty="0"/>
          </a:p>
        </p:txBody>
      </p:sp>
      <p:sp>
        <p:nvSpPr>
          <p:cNvPr id="9" name="Управляющая кнопка: настраиваемая 8">
            <a:hlinkClick r:id="rId2" action="ppaction://hlinksldjump" highlightClick="1"/>
          </p:cNvPr>
          <p:cNvSpPr/>
          <p:nvPr/>
        </p:nvSpPr>
        <p:spPr>
          <a:xfrm>
            <a:off x="395536" y="2204864"/>
            <a:ext cx="216024" cy="21602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rId2" action="ppaction://hlinksldjump" highlightClick="1"/>
          </p:cNvPr>
          <p:cNvSpPr/>
          <p:nvPr/>
        </p:nvSpPr>
        <p:spPr>
          <a:xfrm>
            <a:off x="395536" y="3453220"/>
            <a:ext cx="216024" cy="21602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rId2" action="ppaction://hlinksldjump" highlightClick="1"/>
          </p:cNvPr>
          <p:cNvSpPr/>
          <p:nvPr/>
        </p:nvSpPr>
        <p:spPr>
          <a:xfrm>
            <a:off x="395536" y="4149080"/>
            <a:ext cx="216024" cy="21602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rId3" action="ppaction://hlinksldjump" highlightClick="1"/>
          </p:cNvPr>
          <p:cNvSpPr/>
          <p:nvPr/>
        </p:nvSpPr>
        <p:spPr>
          <a:xfrm>
            <a:off x="395536" y="2780928"/>
            <a:ext cx="216024" cy="21602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85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988840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ПРАВИЛЬНО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717032"/>
            <a:ext cx="2371328" cy="2371328"/>
          </a:xfrm>
          <a:prstGeom prst="rect">
            <a:avLst/>
          </a:prstGeom>
        </p:spPr>
      </p:pic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4954222" y="6449311"/>
            <a:ext cx="3700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Перейти к следующему вопросу</a:t>
            </a:r>
            <a:endParaRPr lang="ru-RU" dirty="0"/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8643339" y="6465672"/>
            <a:ext cx="323528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21088"/>
            <a:ext cx="12668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6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564904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НЕ ПРАВИЛЬНО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149080"/>
            <a:ext cx="1932806" cy="19328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7699" y="6381328"/>
            <a:ext cx="245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Вернуться к вопросу </a:t>
            </a:r>
            <a:endParaRPr lang="ru-RU" dirty="0"/>
          </a:p>
        </p:txBody>
      </p:sp>
      <p:sp>
        <p:nvSpPr>
          <p:cNvPr id="10" name="Управляющая кнопка: назад 9">
            <a:hlinkClick r:id="" action="ppaction://hlinkshowjump?jump=lastslideviewed" highlightClick="1"/>
          </p:cNvPr>
          <p:cNvSpPr/>
          <p:nvPr/>
        </p:nvSpPr>
        <p:spPr>
          <a:xfrm>
            <a:off x="323528" y="6381328"/>
            <a:ext cx="424171" cy="3693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495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47664" y="1196752"/>
            <a:ext cx="6096000" cy="3657599"/>
          </a:xfrm>
        </p:spPr>
        <p:txBody>
          <a:bodyPr/>
          <a:lstStyle/>
          <a:p>
            <a:pPr marL="18288" indent="0">
              <a:buNone/>
            </a:pPr>
            <a:r>
              <a:rPr lang="ru-RU" dirty="0" smtClean="0">
                <a:effectLst/>
              </a:rPr>
              <a:t>а</a:t>
            </a:r>
            <a:r>
              <a:rPr lang="ru-RU" dirty="0">
                <a:effectLst/>
              </a:rPr>
              <a:t>) улучшаются умственные способности;</a:t>
            </a:r>
          </a:p>
          <a:p>
            <a:pPr marL="18288" indent="0">
              <a:buNone/>
            </a:pPr>
            <a:r>
              <a:rPr lang="ru-RU" dirty="0">
                <a:effectLst/>
              </a:rPr>
              <a:t>б) повышается работоспособность;</a:t>
            </a:r>
          </a:p>
          <a:p>
            <a:pPr marL="18288" indent="0">
              <a:buNone/>
            </a:pPr>
            <a:r>
              <a:rPr lang="ru-RU" dirty="0">
                <a:effectLst/>
              </a:rPr>
              <a:t>в) замедляется процесс старения;</a:t>
            </a:r>
          </a:p>
          <a:p>
            <a:pPr marL="18288" indent="0">
              <a:buNone/>
            </a:pPr>
            <a:r>
              <a:rPr lang="ru-RU" dirty="0">
                <a:effectLst/>
              </a:rPr>
              <a:t>г) развивается слабость сердечной мышцы.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43800" cy="914400"/>
          </a:xfrm>
        </p:spPr>
        <p:txBody>
          <a:bodyPr/>
          <a:lstStyle/>
          <a:p>
            <a:pPr lvl="0"/>
            <a:r>
              <a:rPr lang="ru-RU" sz="2800" b="1" dirty="0">
                <a:effectLst/>
              </a:rPr>
              <a:t>При малоподвижном образе жизни…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1259632" y="2348880"/>
            <a:ext cx="216024" cy="21602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1259632" y="2717304"/>
            <a:ext cx="216024" cy="21602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1259632" y="3140968"/>
            <a:ext cx="216024" cy="21602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1259632" y="3573016"/>
            <a:ext cx="216024" cy="21602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876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988840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ПРАВИЛЬНО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717032"/>
            <a:ext cx="2371328" cy="2371328"/>
          </a:xfrm>
          <a:prstGeom prst="rect">
            <a:avLst/>
          </a:prstGeom>
        </p:spPr>
      </p:pic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4954222" y="6449311"/>
            <a:ext cx="3700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Перейти к следующему вопросу</a:t>
            </a:r>
            <a:endParaRPr lang="ru-RU" dirty="0"/>
          </a:p>
        </p:txBody>
      </p:sp>
      <p:sp>
        <p:nvSpPr>
          <p:cNvPr id="2" name="Управляющая кнопка: далее 1">
            <a:hlinkClick r:id="rId4" action="ppaction://hlinksldjump" highlightClick="1"/>
          </p:cNvPr>
          <p:cNvSpPr/>
          <p:nvPr/>
        </p:nvSpPr>
        <p:spPr>
          <a:xfrm>
            <a:off x="8604448" y="6449311"/>
            <a:ext cx="432048" cy="29205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21088"/>
            <a:ext cx="12668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74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91680" y="1556792"/>
            <a:ext cx="6096000" cy="3657599"/>
          </a:xfrm>
        </p:spPr>
        <p:txBody>
          <a:bodyPr/>
          <a:lstStyle/>
          <a:p>
            <a:pPr marL="18288" indent="0">
              <a:buNone/>
            </a:pPr>
            <a:r>
              <a:rPr lang="ru-RU" dirty="0" smtClean="0">
                <a:effectLst/>
              </a:rPr>
              <a:t>а</a:t>
            </a:r>
            <a:r>
              <a:rPr lang="ru-RU" dirty="0">
                <a:effectLst/>
              </a:rPr>
              <a:t>) желающий бросить курить;</a:t>
            </a:r>
          </a:p>
          <a:p>
            <a:pPr marL="18288" indent="0">
              <a:buNone/>
            </a:pPr>
            <a:r>
              <a:rPr lang="ru-RU" dirty="0">
                <a:effectLst/>
              </a:rPr>
              <a:t>б) выкуривающий одну сигарету натощак;</a:t>
            </a:r>
          </a:p>
          <a:p>
            <a:pPr marL="18288" indent="0">
              <a:buNone/>
            </a:pPr>
            <a:r>
              <a:rPr lang="ru-RU" dirty="0">
                <a:effectLst/>
              </a:rPr>
              <a:t>в) выкуривающий две сигареты в день;</a:t>
            </a:r>
          </a:p>
          <a:p>
            <a:pPr marL="18288" indent="0">
              <a:buNone/>
            </a:pPr>
            <a:r>
              <a:rPr lang="ru-RU" dirty="0">
                <a:effectLst/>
              </a:rPr>
              <a:t>г) находящийся в одном помещении с курящим.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844824"/>
            <a:ext cx="7543800" cy="914400"/>
          </a:xfrm>
        </p:spPr>
        <p:txBody>
          <a:bodyPr/>
          <a:lstStyle/>
          <a:p>
            <a:pPr lvl="0"/>
            <a:r>
              <a:rPr lang="ru-RU" sz="3200" b="1" dirty="0">
                <a:effectLst/>
              </a:rPr>
              <a:t>Пассивный курильщик – это человек…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1367644" y="2564904"/>
            <a:ext cx="216024" cy="21602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1353865" y="2914905"/>
            <a:ext cx="216024" cy="21602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1364049" y="3316136"/>
            <a:ext cx="216024" cy="21602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1367644" y="3789040"/>
            <a:ext cx="216024" cy="21602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497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340768"/>
            <a:ext cx="5616624" cy="3096344"/>
          </a:xfrm>
        </p:spPr>
        <p:txBody>
          <a:bodyPr/>
          <a:lstStyle/>
          <a:p>
            <a:pPr marL="18288" indent="0">
              <a:buNone/>
            </a:pPr>
            <a:r>
              <a:rPr lang="ru-RU" b="1" dirty="0" smtClean="0">
                <a:effectLst/>
              </a:rPr>
              <a:t>   Здоровый </a:t>
            </a:r>
            <a:r>
              <a:rPr lang="ru-RU" b="1" dirty="0">
                <a:effectLst/>
              </a:rPr>
              <a:t>образ жизни</a:t>
            </a:r>
            <a:r>
              <a:rPr lang="ru-RU" dirty="0">
                <a:effectLst/>
              </a:rPr>
              <a:t> — образ </a:t>
            </a:r>
            <a:r>
              <a:rPr lang="ru-RU" dirty="0" smtClean="0">
                <a:effectLst/>
              </a:rPr>
              <a:t>жизни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человека</a:t>
            </a:r>
            <a:r>
              <a:rPr lang="ru-RU" dirty="0">
                <a:effectLst/>
              </a:rPr>
              <a:t>, направленный на профилактику болезней и укрепление здоровья.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7543800" cy="914400"/>
          </a:xfrm>
        </p:spPr>
        <p:txBody>
          <a:bodyPr/>
          <a:lstStyle/>
          <a:p>
            <a:pPr algn="ctr"/>
            <a:r>
              <a:rPr lang="ru-RU" dirty="0"/>
              <a:t>Здоровый образ жизни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412998"/>
            <a:ext cx="5402017" cy="3001121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44408" y="6350193"/>
            <a:ext cx="575851" cy="3911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418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988840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ПРАВИЛЬНО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717032"/>
            <a:ext cx="2371328" cy="2371328"/>
          </a:xfrm>
          <a:prstGeom prst="rect">
            <a:avLst/>
          </a:prstGeom>
        </p:spPr>
      </p:pic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4954222" y="6449311"/>
            <a:ext cx="3700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Перейти к следующему вопросу</a:t>
            </a:r>
            <a:endParaRPr lang="ru-RU" dirty="0"/>
          </a:p>
        </p:txBody>
      </p:sp>
      <p:sp>
        <p:nvSpPr>
          <p:cNvPr id="2" name="Управляющая кнопка: далее 1">
            <a:hlinkClick r:id="rId4" action="ppaction://hlinksldjump" highlightClick="1"/>
          </p:cNvPr>
          <p:cNvSpPr/>
          <p:nvPr/>
        </p:nvSpPr>
        <p:spPr>
          <a:xfrm>
            <a:off x="8604448" y="6449311"/>
            <a:ext cx="432048" cy="29205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21088"/>
            <a:ext cx="12668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43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412776"/>
            <a:ext cx="8496944" cy="36575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dirty="0" smtClean="0">
                <a:effectLst/>
              </a:rPr>
              <a:t>а</a:t>
            </a:r>
            <a:r>
              <a:rPr lang="ru-RU" dirty="0">
                <a:effectLst/>
              </a:rPr>
              <a:t>) купание в холодной воде и хождение босиком;</a:t>
            </a:r>
          </a:p>
          <a:p>
            <a:pPr marL="18288" indent="0">
              <a:buNone/>
            </a:pPr>
            <a:r>
              <a:rPr lang="ru-RU" dirty="0">
                <a:effectLst/>
              </a:rPr>
              <a:t>б) обтирание снегом по утрам;</a:t>
            </a:r>
          </a:p>
          <a:p>
            <a:pPr marL="18288" indent="0">
              <a:buNone/>
            </a:pPr>
            <a:r>
              <a:rPr lang="ru-RU" dirty="0">
                <a:effectLst/>
              </a:rPr>
              <a:t>в) укрепление здоровья посредством купания в проруби;</a:t>
            </a:r>
          </a:p>
          <a:p>
            <a:pPr marL="18288" indent="0">
              <a:buNone/>
            </a:pPr>
            <a:r>
              <a:rPr lang="ru-RU" dirty="0">
                <a:effectLst/>
              </a:rPr>
              <a:t>г) постепенное повышение устойчивости (адаптация) организма человека </a:t>
            </a:r>
            <a:r>
              <a:rPr lang="ru-RU" dirty="0" smtClean="0">
                <a:effectLst/>
              </a:rPr>
              <a:t>к </a:t>
            </a:r>
            <a:r>
              <a:rPr lang="ru-RU" dirty="0">
                <a:effectLst/>
              </a:rPr>
              <a:t>воздействию различных неблагоприятных факторов внешней среды;</a:t>
            </a:r>
          </a:p>
          <a:p>
            <a:pPr marL="18288" indent="0">
              <a:buNone/>
            </a:pPr>
            <a:r>
              <a:rPr lang="ru-RU" dirty="0">
                <a:effectLst/>
              </a:rPr>
              <a:t>д) сочетание солнечных и воздушных ванн с подвижными играми.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459056" cy="914400"/>
          </a:xfrm>
        </p:spPr>
        <p:txBody>
          <a:bodyPr/>
          <a:lstStyle/>
          <a:p>
            <a:pPr lvl="0"/>
            <a:r>
              <a:rPr lang="ru-RU" sz="3200" b="1" dirty="0">
                <a:effectLst/>
              </a:rPr>
              <a:t>Что такое закаливание?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323528" y="2060848"/>
            <a:ext cx="216024" cy="21602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319176" y="2452596"/>
            <a:ext cx="216024" cy="21602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319176" y="2924944"/>
            <a:ext cx="216024" cy="21602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323528" y="4221088"/>
            <a:ext cx="216024" cy="21602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323528" y="3284984"/>
            <a:ext cx="211672" cy="21602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342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988840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ПРАВИЛЬНО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717032"/>
            <a:ext cx="2371328" cy="23713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21088"/>
            <a:ext cx="12668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75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204864"/>
            <a:ext cx="9144000" cy="914400"/>
          </a:xfrm>
        </p:spPr>
        <p:txBody>
          <a:bodyPr/>
          <a:lstStyle/>
          <a:p>
            <a:pPr algn="ctr"/>
            <a:r>
              <a:rPr lang="ru-RU" dirty="0" smtClean="0"/>
              <a:t>ВЕДИТЕ ЗДОРОВЫЙ ОБРАЗ ЖИЗНИ!!!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086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00807"/>
            <a:ext cx="5040560" cy="2016225"/>
          </a:xfrm>
        </p:spPr>
        <p:txBody>
          <a:bodyPr/>
          <a:lstStyle/>
          <a:p>
            <a:pPr marL="475488" indent="-457200">
              <a:buFont typeface="+mj-lt"/>
              <a:buAutoNum type="arabicPeriod"/>
            </a:pPr>
            <a:r>
              <a:rPr lang="ru-RU" dirty="0" smtClean="0"/>
              <a:t>Умственная и физическая нагрузка</a:t>
            </a:r>
          </a:p>
          <a:p>
            <a:pPr marL="475488" indent="-457200">
              <a:buFont typeface="+mj-lt"/>
              <a:buAutoNum type="arabicPeriod"/>
            </a:pPr>
            <a:r>
              <a:rPr lang="ru-RU" dirty="0" smtClean="0"/>
              <a:t>Активный отдых</a:t>
            </a:r>
          </a:p>
          <a:p>
            <a:pPr marL="475488" indent="-457200">
              <a:buFont typeface="+mj-lt"/>
              <a:buAutoNum type="arabicPeriod"/>
            </a:pPr>
            <a:r>
              <a:rPr lang="ru-RU" dirty="0" smtClean="0"/>
              <a:t>Сон</a:t>
            </a:r>
          </a:p>
          <a:p>
            <a:pPr marL="475488" indent="-457200">
              <a:buFont typeface="+mj-lt"/>
              <a:buAutoNum type="arabicPeriod"/>
            </a:pPr>
            <a:r>
              <a:rPr lang="ru-RU" dirty="0" smtClean="0"/>
              <a:t>Питание и др.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08912" cy="1368152"/>
          </a:xfrm>
        </p:spPr>
        <p:txBody>
          <a:bodyPr/>
          <a:lstStyle/>
          <a:p>
            <a:pPr algn="ctr"/>
            <a:r>
              <a:rPr lang="ru-RU" sz="4000" dirty="0" smtClean="0"/>
              <a:t>Основные элементы жизнедеятельности человека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093" y="3717032"/>
            <a:ext cx="3883166" cy="2633161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6350193"/>
            <a:ext cx="575851" cy="3911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3155">
            <a:off x="778326" y="4365105"/>
            <a:ext cx="1959471" cy="233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0623" y="1988840"/>
            <a:ext cx="9001000" cy="648071"/>
          </a:xfrm>
        </p:spPr>
        <p:txBody>
          <a:bodyPr>
            <a:normAutofit fontScale="92500" lnSpcReduction="10000"/>
          </a:bodyPr>
          <a:lstStyle/>
          <a:p>
            <a:pPr marL="18288" indent="0">
              <a:buNone/>
            </a:pPr>
            <a:r>
              <a:rPr lang="ru-RU" dirty="0" smtClean="0"/>
              <a:t>   Умственная нагрузка(труд) – это деятельность человеческого мозга (Читанее книг, учеба в школе, решение задач).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40960" cy="914400"/>
          </a:xfrm>
        </p:spPr>
        <p:txBody>
          <a:bodyPr/>
          <a:lstStyle/>
          <a:p>
            <a:pPr marL="18288" algn="ctr"/>
            <a:r>
              <a:rPr lang="ru-RU" sz="4000" dirty="0"/>
              <a:t>Умственная и физическая нагрузка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242" y="2564904"/>
            <a:ext cx="88142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Физическая нагрузка – это деятельность человека, которая совершается </a:t>
            </a:r>
            <a:r>
              <a:rPr lang="ru-RU" dirty="0"/>
              <a:t>при участии мышц, которые, </a:t>
            </a:r>
            <a:r>
              <a:rPr lang="ru-RU" dirty="0" smtClean="0"/>
              <a:t>сокращаясь, совершают </a:t>
            </a:r>
            <a:r>
              <a:rPr lang="ru-RU" dirty="0"/>
              <a:t>работу в физиологическом смысле слова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Физические нагрузки делятся на три типа: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u="sng" dirty="0" smtClean="0">
                <a:hlinkClick r:id="rId2" action="ppaction://hlinksldjump"/>
              </a:rPr>
              <a:t>Легкие</a:t>
            </a:r>
            <a:r>
              <a:rPr lang="ru-RU" dirty="0" smtClean="0">
                <a:hlinkClick r:id="rId2" action="ppaction://hlinksldjump"/>
              </a:rPr>
              <a:t> </a:t>
            </a:r>
            <a:endParaRPr lang="ru-RU" dirty="0" smtClean="0"/>
          </a:p>
          <a:p>
            <a:pPr marL="800100" lvl="1" indent="-342900">
              <a:buFont typeface="+mj-lt"/>
              <a:buAutoNum type="arabicPeriod"/>
            </a:pPr>
            <a:r>
              <a:rPr lang="ru-RU" u="sng" dirty="0" smtClean="0">
                <a:hlinkClick r:id="rId3" action="ppaction://hlinksldjump"/>
              </a:rPr>
              <a:t>Средней тяжести </a:t>
            </a:r>
            <a:endParaRPr lang="ru-RU" u="sng" dirty="0" smtClean="0"/>
          </a:p>
          <a:p>
            <a:pPr marL="800100" lvl="1" indent="-342900">
              <a:buFont typeface="+mj-lt"/>
              <a:buAutoNum type="arabicPeriod"/>
            </a:pPr>
            <a:r>
              <a:rPr lang="ru-RU" u="sng" dirty="0" smtClean="0">
                <a:hlinkClick r:id="rId4" action="ppaction://hlinksldjump"/>
              </a:rPr>
              <a:t>Тяжелые</a:t>
            </a:r>
            <a:endParaRPr lang="ru-RU" sz="1400" dirty="0"/>
          </a:p>
        </p:txBody>
      </p:sp>
      <p:sp>
        <p:nvSpPr>
          <p:cNvPr id="5" name="Управляющая кнопка: далее 4">
            <a:hlinkClick r:id="rId5" action="ppaction://hlinksldjump" highlightClick="1"/>
          </p:cNvPr>
          <p:cNvSpPr/>
          <p:nvPr/>
        </p:nvSpPr>
        <p:spPr>
          <a:xfrm>
            <a:off x="8172400" y="6165304"/>
            <a:ext cx="720080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392308"/>
            <a:ext cx="3216174" cy="13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04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628800"/>
            <a:ext cx="8496944" cy="2160240"/>
          </a:xfrm>
        </p:spPr>
        <p:txBody>
          <a:bodyPr/>
          <a:lstStyle/>
          <a:p>
            <a:pPr marL="274320" lvl="1">
              <a:buFont typeface="Wingdings" pitchFamily="2" charset="2"/>
              <a:buChar char=""/>
            </a:pPr>
            <a:r>
              <a:rPr lang="ru-RU" dirty="0" smtClean="0"/>
              <a:t>Это работы</a:t>
            </a:r>
            <a:r>
              <a:rPr lang="ru-RU" dirty="0"/>
              <a:t>, выполняемые без поднятия и переноса тяжестей. </a:t>
            </a:r>
            <a:r>
              <a:rPr lang="ru-RU" sz="1400" dirty="0"/>
              <a:t>Это работы в швейном производстве, в точном приборостроении и машиностроении, в полиграфии, в связи и т.д.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60648"/>
            <a:ext cx="7543800" cy="914400"/>
          </a:xfrm>
        </p:spPr>
        <p:txBody>
          <a:bodyPr/>
          <a:lstStyle/>
          <a:p>
            <a:r>
              <a:rPr lang="ru-RU" sz="4000" dirty="0" smtClean="0"/>
              <a:t>Легкие физические нагрузки</a:t>
            </a:r>
            <a:endParaRPr lang="ru-RU" sz="4000" dirty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179512" y="6165304"/>
            <a:ext cx="576064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376" y="3356991"/>
            <a:ext cx="4126026" cy="330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30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412777"/>
            <a:ext cx="8856984" cy="2304256"/>
          </a:xfrm>
        </p:spPr>
        <p:txBody>
          <a:bodyPr/>
          <a:lstStyle/>
          <a:p>
            <a:r>
              <a:rPr lang="ru-RU" dirty="0" smtClean="0"/>
              <a:t>Это работы</a:t>
            </a:r>
            <a:r>
              <a:rPr lang="ru-RU" dirty="0"/>
              <a:t>, связанные с постоянной ходьбой и переноской небольших (до 10 кг) тяжестей. </a:t>
            </a:r>
            <a:r>
              <a:rPr lang="ru-RU" sz="1600" dirty="0"/>
              <a:t>Это работа в механосборочных цехах, в механизированных мартеновских, прокатных, литейных, кузнечных, термических цехах и т.д.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476672"/>
            <a:ext cx="7543800" cy="914400"/>
          </a:xfrm>
        </p:spPr>
        <p:txBody>
          <a:bodyPr/>
          <a:lstStyle/>
          <a:p>
            <a:pPr algn="ctr"/>
            <a:r>
              <a:rPr lang="ru-RU" sz="3600" dirty="0" smtClean="0"/>
              <a:t>Физические нагрузки средней тяжести</a:t>
            </a:r>
            <a:endParaRPr lang="ru-RU" sz="3600" dirty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179512" y="6165304"/>
            <a:ext cx="576064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068960"/>
            <a:ext cx="5508104" cy="36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86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2016224"/>
          </a:xfrm>
        </p:spPr>
        <p:txBody>
          <a:bodyPr/>
          <a:lstStyle/>
          <a:p>
            <a:pPr marL="274320" lvl="1">
              <a:buFont typeface="Wingdings" pitchFamily="2" charset="2"/>
              <a:buChar char=""/>
            </a:pPr>
            <a:r>
              <a:rPr lang="ru-RU" dirty="0" smtClean="0"/>
              <a:t>Это работы</a:t>
            </a:r>
            <a:r>
              <a:rPr lang="ru-RU" dirty="0"/>
              <a:t>, связанные с постоянным передвижением и переноской значительных (более 10 кг) тяжестей. </a:t>
            </a:r>
            <a:r>
              <a:rPr lang="ru-RU" sz="1400" dirty="0"/>
              <a:t>Это кузнечные работы с ручной ковкой, литейные с ручной набивкой и заливкой опок и т.д.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936104"/>
          </a:xfrm>
        </p:spPr>
        <p:txBody>
          <a:bodyPr/>
          <a:lstStyle/>
          <a:p>
            <a:pPr algn="ctr"/>
            <a:r>
              <a:rPr lang="ru-RU" sz="4000" dirty="0" smtClean="0"/>
              <a:t>Тяжелые физические </a:t>
            </a:r>
            <a:r>
              <a:rPr lang="ru-RU" sz="4000" dirty="0"/>
              <a:t>нагрузки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179512" y="6165304"/>
            <a:ext cx="576064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029137"/>
            <a:ext cx="5327104" cy="338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10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340768"/>
            <a:ext cx="8136904" cy="367240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effectLst/>
                <a:hlinkClick r:id="rId2" action="ppaction://hlinksldjump"/>
              </a:rPr>
              <a:t>воспитывать </a:t>
            </a:r>
            <a:r>
              <a:rPr lang="ru-RU" dirty="0">
                <a:effectLst/>
                <a:hlinkClick r:id="rId2" action="ppaction://hlinksldjump"/>
              </a:rPr>
              <a:t>с раннего детства </a:t>
            </a:r>
            <a:r>
              <a:rPr lang="ru-RU" dirty="0" smtClean="0">
                <a:effectLst/>
                <a:hlinkClick r:id="rId2" action="ppaction://hlinksldjump"/>
              </a:rPr>
              <a:t>здоровые привычки </a:t>
            </a:r>
            <a:r>
              <a:rPr lang="ru-RU" dirty="0">
                <a:effectLst/>
                <a:hlinkClick r:id="rId2" action="ppaction://hlinksldjump"/>
              </a:rPr>
              <a:t>и </a:t>
            </a:r>
            <a:r>
              <a:rPr lang="ru-RU" dirty="0" smtClean="0">
                <a:effectLst/>
                <a:hlinkClick r:id="rId2" action="ppaction://hlinksldjump"/>
              </a:rPr>
              <a:t>навыки;*</a:t>
            </a:r>
            <a:endParaRPr lang="ru-RU" dirty="0" smtClean="0">
              <a:effectLst/>
            </a:endParaRPr>
          </a:p>
          <a:p>
            <a:endParaRPr lang="ru-RU" dirty="0">
              <a:effectLst/>
            </a:endParaRPr>
          </a:p>
          <a:p>
            <a:r>
              <a:rPr lang="ru-RU" dirty="0">
                <a:effectLst/>
              </a:rPr>
              <a:t>п</a:t>
            </a:r>
            <a:r>
              <a:rPr lang="ru-RU" dirty="0" smtClean="0">
                <a:effectLst/>
              </a:rPr>
              <a:t>роживать в безопасная </a:t>
            </a:r>
            <a:r>
              <a:rPr lang="ru-RU" dirty="0">
                <a:effectLst/>
              </a:rPr>
              <a:t>и благоприятная для </a:t>
            </a:r>
            <a:r>
              <a:rPr lang="ru-RU" dirty="0" smtClean="0">
                <a:effectLst/>
              </a:rPr>
              <a:t>обитания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окружающей среде, знать </a:t>
            </a:r>
            <a:r>
              <a:rPr lang="ru-RU" dirty="0">
                <a:effectLst/>
              </a:rPr>
              <a:t>о влиянии неблагоприятных факторов окружающей среды на </a:t>
            </a:r>
            <a:r>
              <a:rPr lang="ru-RU" dirty="0" smtClean="0">
                <a:effectLst/>
              </a:rPr>
              <a:t>здоровье;</a:t>
            </a:r>
          </a:p>
          <a:p>
            <a:endParaRPr lang="ru-RU" dirty="0">
              <a:effectLst/>
            </a:endParaRPr>
          </a:p>
          <a:p>
            <a:r>
              <a:rPr lang="ru-RU" dirty="0" smtClean="0">
                <a:effectLst/>
              </a:rPr>
              <a:t>отказаться </a:t>
            </a:r>
            <a:r>
              <a:rPr lang="ru-RU" dirty="0">
                <a:effectLst/>
              </a:rPr>
              <a:t>от курения, употребления наркотиков, употребления алкоголя</a:t>
            </a:r>
            <a:r>
              <a:rPr lang="ru-RU" dirty="0" smtClean="0">
                <a:effectLst/>
              </a:rPr>
              <a:t>.</a:t>
            </a:r>
          </a:p>
          <a:p>
            <a:endParaRPr lang="ru-RU" dirty="0">
              <a:effectLst/>
            </a:endParaRPr>
          </a:p>
          <a:p>
            <a:r>
              <a:rPr lang="ru-RU" dirty="0">
                <a:effectLst/>
              </a:rPr>
              <a:t>и</a:t>
            </a:r>
            <a:r>
              <a:rPr lang="ru-RU" dirty="0" smtClean="0">
                <a:effectLst/>
              </a:rPr>
              <a:t>меть здоровое</a:t>
            </a:r>
            <a:r>
              <a:rPr lang="ru-RU" dirty="0">
                <a:effectLst/>
              </a:rPr>
              <a:t> питание: умеренное, соответствующее физиологическим особенностям конкретного человека, информированность о качестве употребляемых продуктов</a:t>
            </a:r>
            <a:r>
              <a:rPr lang="ru-RU" dirty="0" smtClean="0">
                <a:effectLst/>
              </a:rPr>
              <a:t>;</a:t>
            </a:r>
          </a:p>
          <a:p>
            <a:endParaRPr lang="ru-RU" dirty="0">
              <a:effectLst/>
            </a:endParaRPr>
          </a:p>
          <a:p>
            <a:r>
              <a:rPr lang="ru-RU" dirty="0" smtClean="0">
                <a:effectLst/>
              </a:rPr>
              <a:t>Соблюдать личную </a:t>
            </a:r>
            <a:r>
              <a:rPr lang="ru-RU" dirty="0">
                <a:effectLst/>
              </a:rPr>
              <a:t>и </a:t>
            </a:r>
            <a:r>
              <a:rPr lang="ru-RU" dirty="0" smtClean="0">
                <a:effectLst/>
              </a:rPr>
              <a:t>общественную гигиену: </a:t>
            </a:r>
            <a:r>
              <a:rPr lang="ru-RU" dirty="0">
                <a:effectLst/>
              </a:rPr>
              <a:t>совокупность гигиенических правил, соблюдение и выполнение которых способствует сохранению и укреплению здоровья, владение навыками первой помощи.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914400"/>
          </a:xfrm>
        </p:spPr>
        <p:txBody>
          <a:bodyPr/>
          <a:lstStyle/>
          <a:p>
            <a:pPr algn="ctr"/>
            <a:r>
              <a:rPr lang="ru-RU" sz="2800" dirty="0" smtClean="0"/>
              <a:t>Что нужно делать, чтобы иметь здоровый образ жизни?</a:t>
            </a:r>
            <a:endParaRPr lang="ru-RU" sz="2800" dirty="0"/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8028384" y="6093296"/>
            <a:ext cx="50405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67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67936" cy="1224136"/>
          </a:xfrm>
        </p:spPr>
        <p:txBody>
          <a:bodyPr/>
          <a:lstStyle/>
          <a:p>
            <a:pPr algn="ctr"/>
            <a:r>
              <a:rPr lang="ru-RU" dirty="0" smtClean="0">
                <a:effectLst/>
              </a:rPr>
              <a:t>Здоровые привычки и навыки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685145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hlinkClick r:id="rId2" action="ppaction://hlinksldjump"/>
              </a:rPr>
              <a:t>Не употреблять вредные вещества.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hlinkClick r:id="rId3" action="ppaction://hlinksldjump"/>
              </a:rPr>
              <a:t>Соблюдение гигиены.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hlinkClick r:id="rId4" action="ppaction://hlinksldjump"/>
              </a:rPr>
              <a:t>Закаливание организма.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hlinkClick r:id="rId5" action="ppaction://hlinksldjump"/>
              </a:rPr>
              <a:t>Занятие спортом.</a:t>
            </a:r>
            <a:endParaRPr lang="ru-RU" dirty="0"/>
          </a:p>
        </p:txBody>
      </p:sp>
      <p:sp>
        <p:nvSpPr>
          <p:cNvPr id="6" name="Управляющая кнопка: домой 5">
            <a:hlinkClick r:id="rId6" action="ppaction://hlinksldjump" highlightClick="1"/>
          </p:cNvPr>
          <p:cNvSpPr/>
          <p:nvPr/>
        </p:nvSpPr>
        <p:spPr>
          <a:xfrm>
            <a:off x="251520" y="6165304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145541"/>
            <a:ext cx="4458072" cy="432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3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111</TotalTime>
  <Words>604</Words>
  <Application>Microsoft Office PowerPoint</Application>
  <PresentationFormat>Экран (4:3)</PresentationFormat>
  <Paragraphs>75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Базовая</vt:lpstr>
      <vt:lpstr>Здоровый образ жизни</vt:lpstr>
      <vt:lpstr>Здоровый образ жизни</vt:lpstr>
      <vt:lpstr>Основные элементы жизнедеятельности человека</vt:lpstr>
      <vt:lpstr>Умственная и физическая нагрузка</vt:lpstr>
      <vt:lpstr>Легкие физические нагрузки</vt:lpstr>
      <vt:lpstr>Физические нагрузки средней тяжести</vt:lpstr>
      <vt:lpstr>Тяжелые физические нагрузки</vt:lpstr>
      <vt:lpstr>Что нужно делать, чтобы иметь здоровый образ жизни?</vt:lpstr>
      <vt:lpstr>Здоровые привычки и навыки</vt:lpstr>
      <vt:lpstr>Употребление вредных веществ.</vt:lpstr>
      <vt:lpstr>Презентация PowerPoint</vt:lpstr>
      <vt:lpstr>Закаливание организма.</vt:lpstr>
      <vt:lpstr>Занятие спортом</vt:lpstr>
      <vt:lpstr>Тесты</vt:lpstr>
      <vt:lpstr>ПРАВИЛЬНО</vt:lpstr>
      <vt:lpstr>НЕ ПРАВИЛЬНО</vt:lpstr>
      <vt:lpstr>При малоподвижном образе жизни… </vt:lpstr>
      <vt:lpstr>ПРАВИЛЬНО</vt:lpstr>
      <vt:lpstr>Пассивный курильщик – это человек… </vt:lpstr>
      <vt:lpstr>ПРАВИЛЬНО</vt:lpstr>
      <vt:lpstr>Что такое закаливание? </vt:lpstr>
      <vt:lpstr>ПРАВИЛЬНО</vt:lpstr>
      <vt:lpstr>ВЕДИТЕ ЗДОРОВЫЙ ОБРАЗ ЖИЗНИ!!!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Олег</dc:creator>
  <cp:lastModifiedBy>Олег</cp:lastModifiedBy>
  <cp:revision>12</cp:revision>
  <dcterms:created xsi:type="dcterms:W3CDTF">2014-01-26T20:32:21Z</dcterms:created>
  <dcterms:modified xsi:type="dcterms:W3CDTF">2014-01-27T04:24:59Z</dcterms:modified>
</cp:coreProperties>
</file>