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82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74" y="87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5CEEE6-FE2B-406E-A7BD-605AF90E4298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753BA1-4EB7-4EB0-A36C-B89F489DA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11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56EAFB-92B5-403A-B117-4F86F6A0C50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6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C8A775-0209-4E60-940D-514668EBC61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5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13D8DA-C2CD-4AB1-86A3-8B39BE932DF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7D79F-3A13-430F-B85A-2D706D0139B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6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7D79F-3A13-430F-B85A-2D706D0139B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0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AC93-42EB-49B4-917E-30C2043B273D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90B12-CEA2-499C-A419-A9C214B6B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B6F15-0404-4D47-9CDE-0ED665B798AC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6E00-2BD5-47A3-B16C-342EAE0D9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7113-6F31-40AF-81DF-D05955BDF1CD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C2032-C7B2-4D00-B900-FC3EC2EEF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10F96-0765-43B4-B17B-36405DFA0BD2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743E-D7E1-441C-826E-E50B61F14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FDA13-5ED2-478B-AB4C-A68DDA4CD014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D1A4-0399-458F-B07E-861D20413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F857-8F18-4939-907D-C576F61C08A8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47B2-E80E-461C-B16D-12868D3CA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B228F-F958-404E-9DD0-55CF113EE6E2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0722-898A-4043-9260-B7B237934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F911-6FFA-4F79-8EAF-D4D836B83112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BF55-2E20-4759-B90F-A5B25E4E6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23F3-B748-4FE6-9A9C-8E1681E9BADB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4714-41EF-427D-B49E-A56194309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D37B-B8D7-4CA1-9541-3E142452B820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0D31-91A0-43BB-B23F-457A4A735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219E-F123-4078-8469-1095A9B2361B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0873-E3DE-4D24-8F07-BD77C789C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F5C9DC-A137-4B92-9CD2-99AB2EC464A2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8B292-8243-42F6-BC14-30002874A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86842" cy="62150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Научная исследовательская работа</a:t>
            </a:r>
            <a:br>
              <a:rPr lang="ru-RU" sz="3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53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4900" dirty="0" smtClean="0">
                <a:solidFill>
                  <a:srgbClr val="FFC0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Влияние алкоголя на здоровье подростков»</a:t>
            </a:r>
            <a:r>
              <a:rPr lang="ru-RU" sz="49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ru-RU" sz="49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49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7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14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2.ОСОБЕННОСТИ АЛКОГОЛИЗАЦИИ МОЛОДЁЖИ.</a:t>
            </a:r>
          </a:p>
          <a:p>
            <a:pPr>
              <a:lnSpc>
                <a:spcPct val="90000"/>
              </a:lnSpc>
            </a:pPr>
            <a:endParaRPr lang="ru-RU" b="1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ru-RU" smtClean="0"/>
              <a:t>            </a:t>
            </a:r>
            <a:r>
              <a:rPr lang="ru-RU" smtClean="0">
                <a:latin typeface="Tahoma" pitchFamily="34" charset="0"/>
                <a:cs typeface="Tahoma" pitchFamily="34" charset="0"/>
              </a:rPr>
              <a:t>Анализируя в целом современные зарубежные и отечественные исследования по проблеме алкоголизации молодежи, </a:t>
            </a:r>
            <a:r>
              <a:rPr lang="ru-RU" b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можно отметить</a:t>
            </a:r>
            <a:r>
              <a:rPr lang="ru-RU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b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ряд характерных особенностей</a:t>
            </a:r>
            <a:r>
              <a:rPr lang="ru-RU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ru-RU" smtClean="0">
                <a:latin typeface="Tahoma" pitchFamily="34" charset="0"/>
                <a:cs typeface="Tahoma" pitchFamily="34" charset="0"/>
              </a:rPr>
              <a:t>Многие полученные в этих работах данные позволяют выявить динамику алкоголизации у  детей и подростков.  С другой стороны, психиатры и психологи пытаются объяснить развитие алкоголизма в молодом возрасте преимущественно внутренней причиной -  </a:t>
            </a:r>
            <a:r>
              <a:rPr lang="ru-RU" b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наследственность.</a:t>
            </a:r>
            <a:endParaRPr lang="ru-RU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250033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теме «Отношение учащихся нашей школы к употреблению спиртных напитков» я провела исследование в нашей школе среди учащихся 13 -18 лет.                                                                         В анкетировании участвовало 134 учащихся:</a:t>
            </a:r>
            <a:endParaRPr lang="ru-RU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214313" y="2643188"/>
            <a:ext cx="8786812" cy="3714750"/>
          </a:xfrm>
        </p:spPr>
        <p:txBody>
          <a:bodyPr/>
          <a:lstStyle/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1. На вопрос: « Употребляли ли Вы спиртные напитки?»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  </a:t>
            </a:r>
            <a:r>
              <a:rPr lang="ru-RU" sz="2400" b="1" dirty="0" smtClean="0">
                <a:solidFill>
                  <a:srgbClr val="FFFF00"/>
                </a:solidFill>
              </a:rPr>
              <a:t>ОТВЕТИЛИ:</a:t>
            </a:r>
            <a:r>
              <a:rPr lang="ru-RU" sz="2400" b="1" i="1" dirty="0" smtClean="0">
                <a:solidFill>
                  <a:srgbClr val="FFFF00"/>
                </a:solidFill>
              </a:rPr>
              <a:t>     «Да»-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smtClean="0"/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Девочки                                                  мальчики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13-14;      15-16;       17-18.                  13-14;    15-16;     17-18.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     10           21            15                         11          27           18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14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На вопрос: «Если  ДА, то где?»   ОТВЕТИЛИ:</a:t>
            </a:r>
            <a:r>
              <a:rPr lang="ru-RU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57813"/>
          </a:xfrm>
        </p:spPr>
        <p:txBody>
          <a:bodyPr>
            <a:normAutofit/>
          </a:bodyPr>
          <a:lstStyle/>
          <a:p>
            <a:r>
              <a:rPr lang="ru-RU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 </a:t>
            </a:r>
            <a:r>
              <a:rPr lang="ru-RU" sz="2600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«ДОМА»</a:t>
            </a:r>
            <a:endParaRPr lang="ru-RU" sz="26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b="1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b="1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Девочки                                                    мальчики</a:t>
            </a:r>
          </a:p>
          <a:p>
            <a:r>
              <a:rPr lang="ru-RU" smtClean="0"/>
              <a:t> </a:t>
            </a:r>
            <a:r>
              <a:rPr lang="ru-RU" sz="2400" smtClean="0"/>
              <a:t>13-14;      15-16;       17-18.                 13-14;    15-16;     17-18.   </a:t>
            </a:r>
            <a:endParaRPr lang="ru-RU" sz="3100" smtClean="0"/>
          </a:p>
          <a:p>
            <a:r>
              <a:rPr lang="ru-RU" sz="2600" smtClean="0"/>
              <a:t>     3             9             10                      1            8           13</a:t>
            </a:r>
          </a:p>
          <a:p>
            <a:endParaRPr lang="ru-RU" sz="2600" smtClean="0"/>
          </a:p>
          <a:p>
            <a:r>
              <a:rPr lang="ru-RU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*«С ДРУЗЬЯМИ»</a:t>
            </a:r>
            <a:endParaRPr lang="ru-RU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100" b="1" smtClean="0"/>
              <a:t>    </a:t>
            </a:r>
            <a:r>
              <a:rPr lang="ru-RU" sz="2400" b="1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Девочки                                                  мальчики</a:t>
            </a:r>
          </a:p>
          <a:p>
            <a:r>
              <a:rPr lang="ru-RU" sz="2400" smtClean="0"/>
              <a:t>13-14;      15-16;       17-18.                  13-14;    15-16;     17-18.   </a:t>
            </a:r>
          </a:p>
          <a:p>
            <a:r>
              <a:rPr lang="ru-RU" smtClean="0"/>
              <a:t>   </a:t>
            </a:r>
            <a:r>
              <a:rPr lang="ru-RU" sz="2400" smtClean="0"/>
              <a:t>7             12                5                        10           19            5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На вопрос: «Как часто Вы употребляете спиртные напитки </a:t>
            </a:r>
            <a:r>
              <a:rPr lang="ru-RU" sz="31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дома</a:t>
            </a:r>
            <a:r>
              <a:rPr lang="ru-RU" sz="31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?»  ОТВЕТИЛИ: 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900" b="1" i="1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900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*«ПО ПРАЗДНИКАМ»</a:t>
            </a:r>
            <a:endParaRPr lang="ru-RU" sz="1900" smtClean="0">
              <a:solidFill>
                <a:srgbClr val="253D75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200" b="1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ru-RU" sz="1900" b="1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Девочки                                                  мальчики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13-14;      15-16;       17-18.                  13-14;    15-16;     17-18.   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  3              9               10                           1            8            12 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 </a:t>
            </a:r>
          </a:p>
          <a:p>
            <a:pPr>
              <a:lnSpc>
                <a:spcPct val="80000"/>
              </a:lnSpc>
            </a:pPr>
            <a:r>
              <a:rPr lang="ru-RU" sz="2200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*«В ВЫХОДНЫЕ»</a:t>
            </a:r>
            <a:endParaRPr lang="ru-RU" sz="22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200" b="1" smtClean="0">
                <a:solidFill>
                  <a:srgbClr val="253D75"/>
                </a:solidFill>
              </a:rPr>
              <a:t>    Девочки                                                  мальчики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13-14;      15-16;       17-18.                  13-14;    15-16;     17-18.   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    -              -               -                              -            -             1</a:t>
            </a:r>
          </a:p>
          <a:p>
            <a:pPr>
              <a:lnSpc>
                <a:spcPct val="80000"/>
              </a:lnSpc>
            </a:pPr>
            <a:endParaRPr lang="ru-RU" sz="2200" smtClean="0"/>
          </a:p>
          <a:p>
            <a:pPr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 «</a:t>
            </a:r>
            <a:r>
              <a:rPr lang="ru-RU" sz="2200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НЕ УПОТРЕБЛЯЮ</a:t>
            </a:r>
            <a:r>
              <a:rPr lang="ru-RU" sz="22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»                                 </a:t>
            </a:r>
            <a:endParaRPr lang="ru-RU" sz="22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200" b="1" smtClean="0"/>
              <a:t>    </a:t>
            </a:r>
            <a:r>
              <a:rPr lang="ru-RU" sz="2200" b="1" smtClean="0">
                <a:solidFill>
                  <a:srgbClr val="253D75"/>
                </a:solidFill>
              </a:rPr>
              <a:t>Девочки                                                  мальчики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13-14;      15-16;       17-18.                  13-14;    15-16;     17-18. 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     7             25             5                         10          30             5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 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На вопрос: «Как часто Вы употребляете спиртные напитки  </a:t>
            </a:r>
            <a:r>
              <a:rPr lang="ru-RU" sz="31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компании друзей</a:t>
            </a:r>
            <a:r>
              <a:rPr lang="ru-RU" sz="31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?»      ОТВЕТИЛИ: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 «ПО ПРАЗДНИКАМ»</a:t>
            </a:r>
            <a:endParaRPr lang="ru-RU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400" b="1" dirty="0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    Девочки                                                  мальчики</a:t>
            </a:r>
          </a:p>
          <a:p>
            <a:r>
              <a:rPr lang="ru-RU" sz="2400" dirty="0" smtClean="0"/>
              <a:t>13-14;      15-16;       17-18.                  13-14;    15-16;     17-18. </a:t>
            </a:r>
          </a:p>
          <a:p>
            <a:r>
              <a:rPr lang="ru-RU" sz="2400" dirty="0" smtClean="0"/>
              <a:t>    5              8               9                         10           11            4</a:t>
            </a:r>
          </a:p>
          <a:p>
            <a:endParaRPr lang="ru-RU" sz="2400" dirty="0" smtClean="0"/>
          </a:p>
          <a:p>
            <a:r>
              <a:rPr lang="ru-RU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*«В ВЫХОДНЫЕ»</a:t>
            </a:r>
            <a:endParaRPr lang="ru-RU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ru-RU" sz="2400" b="1" dirty="0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Девочки                                                  мальчики</a:t>
            </a:r>
          </a:p>
          <a:p>
            <a:r>
              <a:rPr lang="ru-RU" sz="2400" dirty="0" smtClean="0"/>
              <a:t>13-14;      15-16;       17-18.                  13-14;    15-16</a:t>
            </a:r>
            <a:r>
              <a:rPr lang="ru-RU" dirty="0" smtClean="0"/>
              <a:t>;     </a:t>
            </a:r>
            <a:r>
              <a:rPr lang="ru-RU" sz="2400" dirty="0" smtClean="0"/>
              <a:t>17-18.</a:t>
            </a:r>
            <a:r>
              <a:rPr lang="ru-RU" dirty="0" smtClean="0"/>
              <a:t> </a:t>
            </a:r>
          </a:p>
          <a:p>
            <a:r>
              <a:rPr lang="ru-RU" sz="2400" dirty="0" smtClean="0"/>
              <a:t>    2              3                9                                        9            10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На вопрос: «Ваше отношение к употреблению спиртных напитков?»</a:t>
            </a: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ОТВЕТИЛИ: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491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7688" marR="0" lvl="0" indent="-411163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</a:pPr>
            <a:r>
              <a:rPr lang="ru-RU" sz="28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*«ОСУЖДАЮ»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Девочки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                                   </a:t>
            </a:r>
            <a:r>
              <a:rPr lang="ru-RU" sz="2400" b="1" dirty="0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мальчики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+mn-lt"/>
                <a:cs typeface="+mn-cs"/>
              </a:rPr>
              <a:t>13-14;      15-16;       17-18.                  13-14;    15-16;     17-18. </a:t>
            </a:r>
          </a:p>
          <a:p>
            <a:pPr eaLnBrk="0" hangingPunct="0"/>
            <a:r>
              <a:rPr lang="ru-RU" sz="2400" dirty="0" smtClean="0">
                <a:latin typeface="+mn-lt"/>
                <a:cs typeface="+mn-cs"/>
              </a:rPr>
              <a:t>   6             13             5                              4           13           2</a:t>
            </a: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ru-RU" sz="28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*«СЧИТАЮ НОРМАЛЬНЫМ ЯВЛЕНИЕМ»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Девочки                                                  мальчики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2400" dirty="0" smtClean="0">
                <a:latin typeface="+mn-lt"/>
                <a:cs typeface="+mn-cs"/>
              </a:rPr>
              <a:t>13-14;      15-16;       17-18.                  13-14;    15-16;     17-18. 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2400" dirty="0" smtClean="0">
                <a:latin typeface="+mn-lt"/>
                <a:cs typeface="+mn-cs"/>
              </a:rPr>
              <a:t>    -              6              10                            1           5            18</a:t>
            </a:r>
          </a:p>
          <a:p>
            <a:pPr marL="547688" marR="0" lvl="0" indent="-411163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</a:pPr>
            <a:r>
              <a:rPr lang="ru-RU" sz="28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*«ОТНОШУСЬ БЕЗРАЗЛИЧНО»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253D75"/>
                </a:solidFill>
                <a:latin typeface="Tahoma" pitchFamily="34" charset="0"/>
                <a:cs typeface="Tahoma" pitchFamily="34" charset="0"/>
              </a:rPr>
              <a:t>    Девочки                                                  мальчики</a:t>
            </a:r>
          </a:p>
          <a:p>
            <a:pPr eaLnBrk="0" hangingPunct="0"/>
            <a:r>
              <a:rPr lang="ru-RU" sz="2400" dirty="0" smtClean="0">
                <a:latin typeface="+mn-lt"/>
                <a:cs typeface="+mn-cs"/>
              </a:rPr>
              <a:t>13-14;      15-16;       17-18.                  13-14;    15-16;     17-18. </a:t>
            </a:r>
          </a:p>
          <a:p>
            <a:pPr eaLnBrk="0" hangingPunct="0"/>
            <a:r>
              <a:rPr lang="ru-RU" sz="2400" dirty="0" smtClean="0">
                <a:latin typeface="+mn-lt"/>
                <a:cs typeface="+mn-cs"/>
              </a:rPr>
              <a:t>    4             10            2                              3           15           6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573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FF0000"/>
                </a:solidFill>
              </a:rPr>
              <a:t>3. ВЛИЯНИЕ АЛКОГОЛЯ НА ОРГАНИЗМ ПОДРОСТКА.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38"/>
            <a:ext cx="8929688" cy="4522787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</a:t>
            </a:r>
            <a:r>
              <a:rPr lang="ru-RU" sz="3200" dirty="0" smtClean="0"/>
              <a:t>Современные исследования позволяют обоснованно утверждать, что в организме нет таких органов и тканей, на которые бы не сказывалось токсическое воздействие алкоголя. На молекулярном </a:t>
            </a:r>
            <a:r>
              <a:rPr lang="ru-RU" sz="3200" dirty="0" smtClean="0">
                <a:solidFill>
                  <a:srgbClr val="FF0000"/>
                </a:solidFill>
              </a:rPr>
              <a:t>уровне </a:t>
            </a:r>
            <a:r>
              <a:rPr lang="ru-RU" sz="3200" b="1" dirty="0" smtClean="0">
                <a:solidFill>
                  <a:srgbClr val="FF0000"/>
                </a:solidFill>
              </a:rPr>
              <a:t>алкоголь вмешивается в синтез белков, углеводов, жиров, нарушает обмен веществ.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Попав в организм, алкоголь достаточно медленно расщепляется в печени и только 10% его выводится из организма в неизменном виде. Остальной алкоголь циркулирует вместе с кровью по всему организму, пока не расщепится весь.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6572250"/>
          </a:xfrm>
        </p:spPr>
        <p:txBody>
          <a:bodyPr/>
          <a:lstStyle/>
          <a:p>
            <a:r>
              <a:rPr lang="ru-RU" smtClean="0"/>
              <a:t> У подростка, учитывая высокую проницаемость тканей в этом возрасте, их насыщенность водой, алкоголь быстро распространяется по всему организму. </a:t>
            </a:r>
            <a:r>
              <a:rPr lang="ru-RU" b="1" smtClean="0">
                <a:solidFill>
                  <a:srgbClr val="FF0000"/>
                </a:solidFill>
              </a:rPr>
              <a:t>Токсическое воздействие алкоголя, прежде всего, сказывается на деятельности нервной системы.</a:t>
            </a:r>
            <a:r>
              <a:rPr lang="ru-RU" smtClean="0"/>
              <a:t> Малые дозы алкоголя патологически ускоряют процесс передачи возбуждения, умеренные - затрудняют его. Одновременно </a:t>
            </a:r>
            <a:r>
              <a:rPr lang="ru-RU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нарушается</a:t>
            </a:r>
            <a:r>
              <a:rPr lang="ru-RU" b="1" smtClean="0">
                <a:solidFill>
                  <a:srgbClr val="FF0000"/>
                </a:solidFill>
              </a:rPr>
              <a:t> работа сосудов головного мозга: наблюдается их расширение, увеличение проницаемости, кровоизлияния в ткани мозга.</a:t>
            </a:r>
            <a:r>
              <a:rPr lang="ru-RU" smtClean="0"/>
              <a:t> Все это способствует усилению притока алкоголя к нервным клеткам и приводит к еще большему нарушению их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r>
              <a:rPr lang="ru-RU" sz="3200" smtClean="0"/>
              <a:t>Неоднократное или частое </a:t>
            </a:r>
            <a:r>
              <a:rPr lang="ru-RU" sz="3200" b="1" smtClean="0">
                <a:solidFill>
                  <a:srgbClr val="FF0000"/>
                </a:solidFill>
              </a:rPr>
              <a:t>употребление алкоголя оказывает буквально опустошающее воздействие на психику подростка.</a:t>
            </a:r>
            <a:r>
              <a:rPr lang="ru-RU" sz="3200" smtClean="0"/>
              <a:t> При этом не только задерживается развитие высших форм мышления, выработка эстетических и нравственных категорий и понятий, но и утрачивается уже развившиеся способности. </a:t>
            </a:r>
            <a:r>
              <a:rPr lang="ru-RU" sz="3200" b="1" smtClean="0">
                <a:solidFill>
                  <a:srgbClr val="FF0000"/>
                </a:solidFill>
              </a:rPr>
              <a:t>Подросток, что называется "тупеет" и интеллектуально, и эмоционально, и нравственно.  </a:t>
            </a:r>
          </a:p>
          <a:p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9144000" cy="671512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При систематическом употреблении спиртных напитков может развиться цирроз печени, весьма грозное заболевание, почти всегда сопровождающее хронический алкоголизм.</a:t>
            </a:r>
            <a:r>
              <a:rPr lang="ru-RU" dirty="0" smtClean="0"/>
              <a:t> Действие алкоголя на печень в подростковом возрасте еще более разрушительно. Токсическое поражение клеток печени приводит к нарушению белкового и углеводного обмена, синтеза витаминов.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Не безучастны к употреблению алкоголя и быстрорастущие в подростковом возрасте легкие.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Около 10% принятого алкоголя удаляется из организма через легкие. При этом алкоголь и продукты его распада оказывают непосредственное токсическое воздействие на нежные в этом возрасте бронхи подростка, одновременно нарушается тонус его сосудов.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Основные проблемы работы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285875" y="6526213"/>
            <a:ext cx="6615113" cy="46037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571500" y="1500188"/>
            <a:ext cx="83581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ИСТОРИЯ ОСНОВНЫХ НАПРАВЛЕНИЙ ИЗУЧЕНИЯ РАННЕЙ АЛКОГОЛИЗАЦИИ.</a:t>
            </a:r>
            <a:endParaRPr lang="ru-RU" sz="2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8" name="Прямоугольник 6"/>
          <p:cNvSpPr>
            <a:spLocks noChangeArrowheads="1"/>
          </p:cNvSpPr>
          <p:nvPr/>
        </p:nvSpPr>
        <p:spPr bwMode="auto">
          <a:xfrm>
            <a:off x="571500" y="2500312"/>
            <a:ext cx="807243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ru-RU" sz="2400" b="1" i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2. ОСОБЕННОСТИ АЛКОГОЛИЗАЦИИ МОЛОДЁЖИ.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428625" y="3143250"/>
            <a:ext cx="82153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b="1" i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ru-RU" sz="2800" b="1" i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3. ВЛИЯНИЕ АЛКОГОЛЯ НА ОРГАНИЗМ ПОДРОСТКА. </a:t>
            </a:r>
            <a:endParaRPr lang="ru-RU" sz="28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786812" cy="6072188"/>
          </a:xfrm>
        </p:spPr>
        <p:txBody>
          <a:bodyPr/>
          <a:lstStyle/>
          <a:p>
            <a:r>
              <a:rPr lang="ru-RU" dirty="0" smtClean="0"/>
              <a:t> Менее однозначно можно описать характер влияния алкоголя на психику подростка. </a:t>
            </a:r>
            <a:r>
              <a:rPr lang="ru-RU" b="1" dirty="0" smtClean="0">
                <a:solidFill>
                  <a:srgbClr val="FF0000"/>
                </a:solidFill>
              </a:rPr>
              <a:t>В целом клиническая картина выраженного опьянения подростка выглядит в большинстве случаев так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sz="2400" b="1" dirty="0" smtClean="0">
                <a:solidFill>
                  <a:srgbClr val="FFFF00"/>
                </a:solidFill>
              </a:rPr>
              <a:t>кратковременное возбуждение сменяется затем общим угнетением,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оглушенностью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нарастающей сонливостью,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вялостью,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замедленной бессвязной речью,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потерей ориентации.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Ответы учащихся нашей: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858250" cy="6643687"/>
          </a:xfrm>
        </p:spPr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800" b="1" dirty="0" smtClean="0">
                <a:solidFill>
                  <a:srgbClr val="FFFF00"/>
                </a:solidFill>
              </a:rPr>
              <a:t>«Ваши ощущения?»:</a:t>
            </a:r>
            <a:endParaRPr lang="ru-RU" sz="3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*«ПРИЯТНОЕ СОСТОЯНИЕ, ПОДЪЁМ НАСТРОЕНИЯ»    </a:t>
            </a:r>
            <a:endParaRPr lang="ru-RU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Девочки                                                  мальчики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13-14;      15-16;       17-18.                  13-14;    15-16;     17-18.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 1                 5              3                            1          14           15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*«БЕЗРАЗЛИЧНОЕ СОСТОЯНИЕ»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Девочки                                                  мальчики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13-14;      15-16;       17-18.                  13-14;    15-16;     17-18.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/>
              <a:t>    </a:t>
            </a:r>
            <a:r>
              <a:rPr lang="ru-RU" dirty="0" smtClean="0"/>
              <a:t>2              4                2                          2             5            2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*«ФИЗИЧЕСКОЕ НЕДОМАГАНИЕ, ТОШНОТА»</a:t>
            </a:r>
            <a:endParaRPr lang="ru-RU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Девочки                                                   мальчики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13-14;      15-16;       17-18.                  13-14;    15-16;     17-18.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/>
              <a:t>    </a:t>
            </a:r>
            <a:r>
              <a:rPr lang="ru-RU" dirty="0" smtClean="0"/>
              <a:t>7               12            10                         8           7              2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</p:spPr>
        <p:txBody>
          <a:bodyPr/>
          <a:lstStyle/>
          <a:p>
            <a:r>
              <a:rPr lang="ru-RU" sz="3200" b="1" i="1" smtClean="0">
                <a:solidFill>
                  <a:srgbClr val="FFC000"/>
                </a:solidFill>
              </a:rPr>
              <a:t> </a:t>
            </a:r>
            <a:r>
              <a:rPr lang="ru-RU" b="1" i="1" smtClean="0">
                <a:solidFill>
                  <a:srgbClr val="FFC000"/>
                </a:solidFill>
              </a:rPr>
              <a:t>Таким образом, алкоголь оказывает чрезвычайно пагубное воздействие на растущий и развивающийся организм человека в период отрочества. Он ослабляет организм, тормозит и угнетает нравственное развитие и созревание его органов и систем, а в некоторых случаях (при злоупотреблении) и вовсе гасит развитие некоторых функций. Употребление алкогольных напитков в подростковом возрасте способствует характерологическим изменениям и  появлению или заострению таких черт характера, как раздрожительность, замкнутость, отчужденность.</a:t>
            </a:r>
            <a:endParaRPr lang="ru-RU" b="1" smtClean="0">
              <a:solidFill>
                <a:srgbClr val="FFC000"/>
              </a:solidFill>
            </a:endParaRPr>
          </a:p>
          <a:p>
            <a:r>
              <a:rPr lang="ru-RU" b="1" i="1" smtClean="0">
                <a:solidFill>
                  <a:srgbClr val="FFC000"/>
                </a:solidFill>
              </a:rPr>
              <a:t> </a:t>
            </a:r>
            <a:endParaRPr lang="ru-RU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500063"/>
            <a:ext cx="8543925" cy="5808662"/>
          </a:xfrm>
        </p:spPr>
        <p:txBody>
          <a:bodyPr>
            <a:normAutofit/>
          </a:bodyPr>
          <a:lstStyle/>
          <a:p>
            <a:r>
              <a:rPr lang="ru-RU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1.ИСТОРИЯ ОСНОВНЫХ НАПРАВЛЕНИЙ ИЗУЧЕНИЯ РАННЕЙ АЛКОГОЛИЗАЦИИ</a:t>
            </a:r>
          </a:p>
          <a:p>
            <a:endParaRPr lang="ru-RU" sz="3200" smtClean="0"/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ru-RU" sz="3200" b="1" smtClean="0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Изучение употребления алкоголя среди молодежи в Росси во многом опирается на опыт подобных исследований за границей, которые в конце XIX – начале XX в. широко проводились в Западной Европе и Северной Америке и велись в самых различных направлениях: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857875"/>
          </a:xfrm>
        </p:spPr>
        <p:txBody>
          <a:bodyPr/>
          <a:lstStyle/>
          <a:p>
            <a:r>
              <a:rPr lang="ru-RU" smtClean="0"/>
              <a:t>   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63" y="285750"/>
            <a:ext cx="7643812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endParaRPr lang="ru-RU" sz="140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just">
              <a:buFontTx/>
              <a:buChar char="-"/>
            </a:pPr>
            <a:r>
              <a:rPr lang="ru-RU" sz="2800" b="1">
                <a:latin typeface="Tahoma" pitchFamily="34" charset="0"/>
                <a:ea typeface="Times New Roman" pitchFamily="18" charset="0"/>
                <a:cs typeface="Tahoma" pitchFamily="34" charset="0"/>
              </a:rPr>
              <a:t>    </a:t>
            </a:r>
            <a:r>
              <a:rPr lang="ru-RU" sz="2800" b="1">
                <a:solidFill>
                  <a:srgbClr val="26262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изучались распространенность и характер употребления алкоголя учащимися;</a:t>
            </a:r>
          </a:p>
          <a:p>
            <a:pPr algn="just">
              <a:buFontTx/>
              <a:buChar char="-"/>
            </a:pPr>
            <a:endParaRPr lang="ru-RU" sz="2800">
              <a:solidFill>
                <a:srgbClr val="262626"/>
              </a:solidFill>
              <a:ea typeface="Times New Roman" pitchFamily="18" charset="0"/>
              <a:cs typeface="Tahoma" pitchFamily="34" charset="0"/>
            </a:endParaRPr>
          </a:p>
          <a:p>
            <a:pPr algn="just" eaLnBrk="0" hangingPunct="0"/>
            <a:r>
              <a:rPr lang="ru-RU" sz="2800" b="1">
                <a:solidFill>
                  <a:srgbClr val="26262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-</a:t>
            </a:r>
            <a:r>
              <a:rPr lang="ru-RU" sz="2800" b="1">
                <a:solidFill>
                  <a:srgbClr val="262626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 </a:t>
            </a:r>
            <a:r>
              <a:rPr lang="ru-RU" sz="2800" b="1">
                <a:solidFill>
                  <a:srgbClr val="26262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исследовалось влияние алкоголя на детский и подростковый организм;</a:t>
            </a:r>
          </a:p>
          <a:p>
            <a:pPr algn="just" eaLnBrk="0" hangingPunct="0"/>
            <a:endParaRPr lang="ru-RU" sz="2800" b="1">
              <a:solidFill>
                <a:srgbClr val="262626"/>
              </a:solidFill>
            </a:endParaRPr>
          </a:p>
          <a:p>
            <a:pPr algn="just" eaLnBrk="0" hangingPunct="0"/>
            <a:r>
              <a:rPr lang="ru-RU" sz="2800" b="1">
                <a:solidFill>
                  <a:srgbClr val="262626"/>
                </a:solidFill>
                <a:latin typeface="Tahoma" pitchFamily="34" charset="0"/>
                <a:cs typeface="Times New Roman" pitchFamily="18" charset="0"/>
              </a:rPr>
              <a:t>-определялась взаимосвязь между успеваемостью и употреблением алкоголя; </a:t>
            </a:r>
          </a:p>
          <a:p>
            <a:pPr algn="just" eaLnBrk="0" hangingPunct="0"/>
            <a:r>
              <a:rPr lang="ru-RU" sz="2800" b="1">
                <a:solidFill>
                  <a:srgbClr val="262626"/>
                </a:solidFill>
                <a:latin typeface="Tahoma" pitchFamily="34" charset="0"/>
                <a:cs typeface="Times New Roman" pitchFamily="18" charset="0"/>
              </a:rPr>
              <a:t>          </a:t>
            </a:r>
          </a:p>
          <a:p>
            <a:pPr algn="just" eaLnBrk="0" hangingPunct="0"/>
            <a:r>
              <a:rPr lang="ru-RU" sz="2800" b="1">
                <a:solidFill>
                  <a:srgbClr val="262626"/>
                </a:solidFill>
                <a:latin typeface="Tahoma" pitchFamily="34" charset="0"/>
                <a:cs typeface="Times New Roman" pitchFamily="18" charset="0"/>
              </a:rPr>
              <a:t>-разрабатывались и апробировались программы антиалкогольного обучения;</a:t>
            </a:r>
            <a:endParaRPr lang="ru-RU" sz="2800" b="1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8786812" cy="5929313"/>
          </a:xfrm>
        </p:spPr>
        <p:txBody>
          <a:bodyPr/>
          <a:lstStyle/>
          <a:p>
            <a:r>
              <a:rPr lang="ru-RU" b="1" smtClean="0">
                <a:latin typeface="Tahoma" pitchFamily="34" charset="0"/>
                <a:cs typeface="Tahoma" pitchFamily="34" charset="0"/>
              </a:rPr>
              <a:t>Среди исследований влияния алкоголя на детский организм в России, прежде всего, </a:t>
            </a:r>
            <a:r>
              <a:rPr lang="ru-RU" b="1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выделяется работа И. В. Сажина "Влияние алкоголя на нервную систему развивающегося организма" (1902).</a:t>
            </a:r>
            <a:r>
              <a:rPr lang="ru-RU" b="1" smtClean="0">
                <a:latin typeface="Tahoma" pitchFamily="34" charset="0"/>
                <a:cs typeface="Tahoma" pitchFamily="34" charset="0"/>
              </a:rPr>
              <a:t> В ней содержатся многочисленные, порой уникальные опыты и наблюдения о влиянии алкоголя на нервную систему ребенка; убедительными примерами доказывается, что уже</a:t>
            </a:r>
            <a:r>
              <a:rPr lang="ru-RU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b="1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небольшие дозы алкоголя губительно влияют на формирующийся мозг и особенности растущего человека </a:t>
            </a:r>
            <a:endParaRPr lang="ru-RU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42875" y="500063"/>
            <a:ext cx="9001125" cy="6072187"/>
          </a:xfrm>
        </p:spPr>
        <p:txBody>
          <a:bodyPr/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Раньше всех изучить масштабы алкоголизации среди детей в России попытался редактор первого русского антиалкогольного журнала "Вестник трезвости" (1894-1898) Н. И. Григорьев. Он разослал заведующим сельскими училищами запрос о степени распространенности употребления алкоголя среди крестьянских детей</a:t>
            </a:r>
            <a:r>
              <a:rPr lang="ru-RU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ru-RU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Были получены ответы из различных уголков России, свидетельствовавшие о почти сплошном употреблении спиртных напитков среди сельских детей, которые в большинстве приобщались, а иногда и принуждались к употреблению алкоголя родителями.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357188"/>
            <a:ext cx="8358187" cy="63579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F4F3F6"/>
                </a:solidFill>
                <a:latin typeface="Tahoma" pitchFamily="34" charset="0"/>
                <a:cs typeface="Tahoma" pitchFamily="34" charset="0"/>
              </a:rPr>
              <a:t>В 1900 г. Н. И. Григорьев провел также исследование среди городских школьников.   С помощью учителей в четырех городских школах были опрошены учащиеся 8-13 лет. </a:t>
            </a:r>
            <a:r>
              <a:rPr lang="ru-RU" sz="2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Оказалось, что из 182 учеников 164 были знакомы с алкогольными напитками и 150 – пили водку. Многие из них на момент обследования находились в состоянии опьянения и говорили, что любят выпивать, так как после этого улучшается настроение и "в голове шумит". </a:t>
            </a:r>
            <a:r>
              <a:rPr lang="ru-RU" sz="2600" b="1" dirty="0" smtClean="0">
                <a:solidFill>
                  <a:srgbClr val="F4F3F6"/>
                </a:solidFill>
                <a:latin typeface="Tahoma" pitchFamily="34" charset="0"/>
                <a:cs typeface="Tahoma" pitchFamily="34" charset="0"/>
              </a:rPr>
              <a:t>По социальному происхождению опрошенные были дети мелких лавочников, артельщиков, швейцаров, дворников.     Н. И. Григорьев отмечал также тот факт, что </a:t>
            </a:r>
            <a:r>
              <a:rPr lang="ru-RU" sz="2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большинству детей первую рюмку преподнесли родители во время праздника или в гостях.</a:t>
            </a:r>
          </a:p>
          <a:p>
            <a:pPr>
              <a:lnSpc>
                <a:spcPct val="90000"/>
              </a:lnSpc>
            </a:pPr>
            <a:endParaRPr lang="ru-RU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688" cy="6715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1000" b="1" dirty="0" smtClean="0"/>
          </a:p>
          <a:p>
            <a:pPr>
              <a:lnSpc>
                <a:spcPct val="80000"/>
              </a:lnSpc>
            </a:pPr>
            <a:endParaRPr lang="ru-RU" sz="1000" b="1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Ряд исследований 20-30-х годов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Х в. иллюстрирует противоречия между декларируемыми алкогольными установками членов семьи и сложившимися алкогольными обычаями, которых они придерживаются: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семьях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   -  поощряют выпивку детей 0,5% родителей,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  71,6% – запрещают,</a:t>
            </a:r>
            <a:endParaRPr lang="ru-RU" sz="24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  15% – пугают,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   5,6% – бьют.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Но вместе со столь явными антиалкогольными декларациями в семье могут уживаться и такие формы активного приобщения детей к алкогольным обычаям, </a:t>
            </a:r>
            <a:r>
              <a:rPr lang="ru-RU" sz="2400" b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как посылка их за покупкой спи</a:t>
            </a:r>
            <a:r>
              <a:rPr lang="ru-RU" sz="2400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ртных </a:t>
            </a:r>
            <a:r>
              <a:rPr lang="ru-RU" sz="2400" b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напитков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 По исследованиям 1927 года, посылали детей-школьников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       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 пивом в 37,5% семей,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       за вином в 15,7%,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       за водкой в 7,9%.</a:t>
            </a:r>
          </a:p>
          <a:p>
            <a:pPr>
              <a:lnSpc>
                <a:spcPct val="80000"/>
              </a:lnSpc>
            </a:pPr>
            <a:endParaRPr lang="ru-RU" sz="13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786813" cy="63579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Современный период изучения ранней алкоголизации отмечен многочисленными попытками более глубоко раскрыть причины злоупотребления спиртными напитками.</a:t>
            </a:r>
            <a:endParaRPr lang="ru-RU" sz="2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Сравнивая влияние сверстников, алкогольных обычаев, семьи и пола подростков на потребление ими спиртных напитков, в 1970 выяснилось, что </a:t>
            </a:r>
            <a:r>
              <a:rPr lang="ru-RU" sz="2600" b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алкогольное поведение матери оказывает существенное воздействие на алкоголизацию прежде всего дочерей. </a:t>
            </a:r>
            <a:endParaRPr lang="ru-RU" sz="2600" b="1" u="sng" dirty="0" smtClean="0">
              <a:solidFill>
                <a:srgbClr val="C00000"/>
              </a:solidFill>
              <a:latin typeface="Arial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600" b="1" u="sng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Алкогольное поведение отца обусловливает таковое его дочери и имеет наибольшее влияние на алкоголизацию</a:t>
            </a:r>
            <a:r>
              <a:rPr lang="ru-RU" sz="2600" u="sng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b="1" u="sng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сыновей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ru-RU" sz="2600" dirty="0" smtClean="0">
                <a:latin typeface="Tahoma" pitchFamily="34" charset="0"/>
                <a:cs typeface="Tahoma" pitchFamily="34" charset="0"/>
              </a:rPr>
              <a:t>                                  </a:t>
            </a:r>
            <a:r>
              <a:rPr lang="ru-RU" sz="2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Влияние сверстников было взаимосвязано с тем, будет или не будет пить подросток в отсутствие родительского контроля.</a:t>
            </a:r>
          </a:p>
          <a:p>
            <a:pPr>
              <a:lnSpc>
                <a:spcPct val="90000"/>
              </a:lnSpc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1296</Words>
  <Application>Microsoft Office PowerPoint</Application>
  <PresentationFormat>Экран (4:3)</PresentationFormat>
  <Paragraphs>148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Arial</vt:lpstr>
      <vt:lpstr>Book Antiqua</vt:lpstr>
      <vt:lpstr>Calibri</vt:lpstr>
      <vt:lpstr>Cambria</vt:lpstr>
      <vt:lpstr>Comic Sans MS</vt:lpstr>
      <vt:lpstr>Lucida Sans</vt:lpstr>
      <vt:lpstr>Tahoma</vt:lpstr>
      <vt:lpstr>Times New Roman</vt:lpstr>
      <vt:lpstr>Wingdings</vt:lpstr>
      <vt:lpstr>Wingdings 2</vt:lpstr>
      <vt:lpstr>Wingdings 3</vt:lpstr>
      <vt:lpstr>Апекс</vt:lpstr>
      <vt:lpstr>          Научная исследовательская работа    «Влияние алкоголя на здоровье подростков»     </vt:lpstr>
      <vt:lpstr>  Основные проблемы работы </vt:lpstr>
      <vt:lpstr>  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теме «Отношение учащихся нашей школы к употреблению спиртных напитков» я провела исследование в нашей школе среди учащихся 13 -18 лет.                                                                         В анкетировании участвовало 134 учащихся:</vt:lpstr>
      <vt:lpstr> 2. На вопрос: «Если  ДА, то где?»   ОТВЕТИЛИ: </vt:lpstr>
      <vt:lpstr> 3. На вопрос: «Как часто Вы употребляете спиртные напитки дома?»  ОТВЕТИЛИ:   </vt:lpstr>
      <vt:lpstr>   4. На вопрос: «Как часто Вы употребляете спиртные напитки  в компании друзей?»      ОТВЕТИЛИ:      </vt:lpstr>
      <vt:lpstr>   5. На вопрос: «Ваше отношение к употреблению спиртных напитков?» ОТВЕТИЛИ:      </vt:lpstr>
      <vt:lpstr> 3. ВЛИЯНИЕ АЛКОГОЛЯ НА ОРГАНИЗМ ПОДРОСТКА.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научная исследовательская работа на тему:   «ВЛИЯНИЕ   АЛКОГОЛЯ   НА       ОРГАНИЗМ ПОДРОСТКА».                                                                                                           Работу выполнила                                                                                              ученица 8 «б» класса                                                              Маркелова Надежда.                                                                       Руководитель -                                                                Трофимова Т.Ф.</dc:title>
  <dc:creator>Сергей</dc:creator>
  <cp:lastModifiedBy>Крылова Надежда Николаевна</cp:lastModifiedBy>
  <cp:revision>94</cp:revision>
  <dcterms:created xsi:type="dcterms:W3CDTF">2013-05-20T15:01:50Z</dcterms:created>
  <dcterms:modified xsi:type="dcterms:W3CDTF">2021-11-22T08:12:37Z</dcterms:modified>
</cp:coreProperties>
</file>